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if" ContentType="image/tif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8C661-B2DC-A94E-8CD3-A2D089A70DA0}" type="datetimeFigureOut">
              <a:rPr lang="en-US" smtClean="0"/>
              <a:t>2/6/16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E863B-6040-8F4A-8CF4-EF78C15A2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63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11FA4-8CDE-C646-9B4C-F398F7C65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6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S49. Raspberry, American red;</a:t>
            </a:r>
            <a:r>
              <a:rPr lang="en-US" baseline="0" dirty="0" smtClean="0"/>
              <a:t> </a:t>
            </a:r>
            <a:r>
              <a:rPr lang="en-US" dirty="0" smtClean="0"/>
              <a:t>seed [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Rubus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coronarius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(Sims) Sweet].  </a:t>
            </a:r>
            <a:r>
              <a:rPr lang="en-US" dirty="0" smtClean="0"/>
              <a:t>Compare to blackberry. Actually numerous </a:t>
            </a:r>
            <a:r>
              <a:rPr lang="en-US" dirty="0" err="1" smtClean="0"/>
              <a:t>hydrid</a:t>
            </a:r>
            <a:r>
              <a:rPr lang="en-US" dirty="0" smtClean="0"/>
              <a:t> forms; </a:t>
            </a:r>
            <a:r>
              <a:rPr lang="en-US" i="1" dirty="0" smtClean="0"/>
              <a:t>R. delicious </a:t>
            </a:r>
            <a:r>
              <a:rPr lang="en-US" dirty="0" smtClean="0"/>
              <a:t>is the wild species found in the Rocky Mountains.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A97D-6719-A24F-ABA5-0F424128D6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8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S50. Raspberry, American red;</a:t>
            </a:r>
            <a:r>
              <a:rPr lang="en-US" baseline="0" dirty="0" smtClean="0"/>
              <a:t> </a:t>
            </a:r>
            <a:r>
              <a:rPr lang="en-US" dirty="0" smtClean="0"/>
              <a:t>seed [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Rubus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coronarius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(Sims) Sweet].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smtClean="0"/>
              <a:t>Compare to blackberry. Actually numerous </a:t>
            </a:r>
            <a:r>
              <a:rPr lang="en-US" dirty="0" err="1" smtClean="0"/>
              <a:t>hydrid</a:t>
            </a:r>
            <a:r>
              <a:rPr lang="en-US" dirty="0" smtClean="0"/>
              <a:t> forms; </a:t>
            </a:r>
            <a:r>
              <a:rPr lang="en-US" i="1" dirty="0" smtClean="0"/>
              <a:t>R. delicious </a:t>
            </a:r>
            <a:r>
              <a:rPr lang="en-US" dirty="0" smtClean="0"/>
              <a:t>is the wild species found in the Rocky Mountains.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A97D-6719-A24F-ABA5-0F424128D6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56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S51. Raspberry, American red;</a:t>
            </a:r>
            <a:r>
              <a:rPr lang="en-US" baseline="0" dirty="0" smtClean="0"/>
              <a:t> </a:t>
            </a:r>
            <a:r>
              <a:rPr lang="en-US" dirty="0" smtClean="0"/>
              <a:t>seed [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Rubus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coronarius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(Sims) Sweet]</a:t>
            </a:r>
            <a:r>
              <a:rPr lang="en-US" dirty="0" smtClean="0"/>
              <a:t>, fresh.  SEM.  A. Seed.  B.  Seed texture. SEMs prepared by Dr.</a:t>
            </a:r>
            <a:r>
              <a:rPr lang="en-US" baseline="0" dirty="0" smtClean="0"/>
              <a:t> Patrick </a:t>
            </a:r>
            <a:r>
              <a:rPr lang="en-US" baseline="0" dirty="0" err="1" smtClean="0"/>
              <a:t>Kociolek</a:t>
            </a:r>
            <a:r>
              <a:rPr lang="en-US" baseline="0" dirty="0" smtClean="0"/>
              <a:t> and Joshua </a:t>
            </a:r>
            <a:r>
              <a:rPr lang="en-US" baseline="0" dirty="0" err="1" smtClean="0"/>
              <a:t>Stepanek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A97D-6719-A24F-ABA5-0F424128D6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59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S52. Raspberry seed, dried</a:t>
            </a:r>
            <a:r>
              <a:rPr lang="en-US" baseline="0" dirty="0" smtClean="0"/>
              <a:t> for several years</a:t>
            </a:r>
            <a:r>
              <a:rPr lang="en-US" dirty="0" smtClean="0"/>
              <a:t>.  SEM.  A. Seed.  B.</a:t>
            </a:r>
            <a:r>
              <a:rPr lang="en-US" baseline="0" dirty="0" smtClean="0"/>
              <a:t>  Seed coat texture. </a:t>
            </a:r>
            <a:r>
              <a:rPr lang="en-US" dirty="0" smtClean="0"/>
              <a:t>SEMs prepared by Dr.</a:t>
            </a:r>
            <a:r>
              <a:rPr lang="en-US" baseline="0" dirty="0" smtClean="0"/>
              <a:t> Patrick </a:t>
            </a:r>
            <a:r>
              <a:rPr lang="en-US" baseline="0" dirty="0" err="1" smtClean="0"/>
              <a:t>Kociolek</a:t>
            </a:r>
            <a:r>
              <a:rPr lang="en-US" baseline="0" dirty="0" smtClean="0"/>
              <a:t> and Joshua </a:t>
            </a:r>
            <a:r>
              <a:rPr lang="en-US" baseline="0" dirty="0" err="1" smtClean="0"/>
              <a:t>Stepanek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A97D-6719-A24F-ABA5-0F424128D6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68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4B65-8A7E-4A46-AF13-53ABF0B394FD}" type="datetimeFigureOut">
              <a:rPr lang="en-US" smtClean="0"/>
              <a:t>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C77A-066E-A744-B55F-62A9516C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4B65-8A7E-4A46-AF13-53ABF0B394FD}" type="datetimeFigureOut">
              <a:rPr lang="en-US" smtClean="0"/>
              <a:t>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C77A-066E-A744-B55F-62A9516C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6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4B65-8A7E-4A46-AF13-53ABF0B394FD}" type="datetimeFigureOut">
              <a:rPr lang="en-US" smtClean="0"/>
              <a:t>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C77A-066E-A744-B55F-62A9516C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67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4B65-8A7E-4A46-AF13-53ABF0B394FD}" type="datetimeFigureOut">
              <a:rPr lang="en-US" smtClean="0"/>
              <a:t>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C77A-066E-A744-B55F-62A9516C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5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4B65-8A7E-4A46-AF13-53ABF0B394FD}" type="datetimeFigureOut">
              <a:rPr lang="en-US" smtClean="0"/>
              <a:t>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C77A-066E-A744-B55F-62A9516C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2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4B65-8A7E-4A46-AF13-53ABF0B394FD}" type="datetimeFigureOut">
              <a:rPr lang="en-US" smtClean="0"/>
              <a:t>2/6/16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C77A-066E-A744-B55F-62A9516C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3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4B65-8A7E-4A46-AF13-53ABF0B394FD}" type="datetimeFigureOut">
              <a:rPr lang="en-US" smtClean="0"/>
              <a:t>2/6/16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C77A-066E-A744-B55F-62A9516C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01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4B65-8A7E-4A46-AF13-53ABF0B394FD}" type="datetimeFigureOut">
              <a:rPr lang="en-US" smtClean="0"/>
              <a:t>2/6/16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C77A-066E-A744-B55F-62A9516C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13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4B65-8A7E-4A46-AF13-53ABF0B394FD}" type="datetimeFigureOut">
              <a:rPr lang="en-US" smtClean="0"/>
              <a:t>2/6/16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C77A-066E-A744-B55F-62A9516C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24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4B65-8A7E-4A46-AF13-53ABF0B394FD}" type="datetimeFigureOut">
              <a:rPr lang="en-US" smtClean="0"/>
              <a:t>2/6/16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C77A-066E-A744-B55F-62A9516C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58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4B65-8A7E-4A46-AF13-53ABF0B394FD}" type="datetimeFigureOut">
              <a:rPr lang="en-US" smtClean="0"/>
              <a:t>2/6/16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C77A-066E-A744-B55F-62A9516C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7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24B65-8A7E-4A46-AF13-53ABF0B394FD}" type="datetimeFigureOut">
              <a:rPr lang="en-US" smtClean="0"/>
              <a:t>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FC77A-066E-A744-B55F-62A9516C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0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143" y="290286"/>
            <a:ext cx="83457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Photomicrographs of Plant </a:t>
            </a:r>
            <a:r>
              <a:rPr lang="en-US" sz="6000" b="1" dirty="0" smtClean="0">
                <a:solidFill>
                  <a:srgbClr val="FFFF00"/>
                </a:solidFill>
              </a:rPr>
              <a:t>Seeds</a:t>
            </a:r>
            <a:endParaRPr lang="en-US" sz="6000" b="1" dirty="0" smtClean="0">
              <a:solidFill>
                <a:srgbClr val="FFFF00"/>
              </a:solidFill>
            </a:endParaRPr>
          </a:p>
          <a:p>
            <a:endParaRPr lang="en-US" sz="4000" b="1" dirty="0" smtClean="0">
              <a:solidFill>
                <a:srgbClr val="FFFF00"/>
              </a:solidFill>
            </a:endParaRPr>
          </a:p>
          <a:p>
            <a:r>
              <a:rPr lang="en-US" sz="4000" b="1" dirty="0" smtClean="0">
                <a:solidFill>
                  <a:srgbClr val="FFFF00"/>
                </a:solidFill>
              </a:rPr>
              <a:t>	</a:t>
            </a:r>
            <a:r>
              <a:rPr lang="en-US" sz="4000" b="1" dirty="0" smtClean="0">
                <a:solidFill>
                  <a:srgbClr val="FFFF00"/>
                </a:solidFill>
              </a:rPr>
              <a:t>Raspberry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97200" y="3723269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Permission to reproduce original photomicrographs used to make this  collection may be obtained from </a:t>
            </a:r>
          </a:p>
          <a:p>
            <a:r>
              <a:rPr lang="en-US" b="1" dirty="0">
                <a:solidFill>
                  <a:srgbClr val="FFFF00"/>
                </a:solidFill>
              </a:rPr>
              <a:t>  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Dr. David O. Norris at</a:t>
            </a:r>
          </a:p>
          <a:p>
            <a:r>
              <a:rPr lang="en-US" b="1" i="1" dirty="0">
                <a:solidFill>
                  <a:srgbClr val="FFFF00"/>
                </a:solidFill>
              </a:rPr>
              <a:t>   </a:t>
            </a:r>
            <a:r>
              <a:rPr lang="en-US" b="1" i="1" dirty="0" err="1">
                <a:solidFill>
                  <a:srgbClr val="FFFF00"/>
                </a:solidFill>
              </a:rPr>
              <a:t>david.norris@colorado.edu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519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spberry ssed dried 16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6420" r="23519" b="47160"/>
          <a:stretch/>
        </p:blipFill>
        <p:spPr>
          <a:xfrm rot="5400000">
            <a:off x="3776134" y="2286002"/>
            <a:ext cx="5537201" cy="3183466"/>
          </a:xfrm>
          <a:prstGeom prst="rect">
            <a:avLst/>
          </a:prstGeom>
        </p:spPr>
      </p:pic>
      <p:pic>
        <p:nvPicPr>
          <p:cNvPr id="3" name="Picture 2" descr="Raspberry seed dried 20+ years 10X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8" t="24691" r="16296" b="43210"/>
          <a:stretch/>
        </p:blipFill>
        <p:spPr>
          <a:xfrm rot="5400000">
            <a:off x="1303866" y="1896535"/>
            <a:ext cx="3352801" cy="22013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1764" y="204857"/>
            <a:ext cx="987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10X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265333" y="238724"/>
            <a:ext cx="987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25X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8164" y="5894457"/>
            <a:ext cx="3460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Raspberry seed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35118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spberry seed dried 25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" r="6141" b="23210"/>
          <a:stretch/>
        </p:blipFill>
        <p:spPr>
          <a:xfrm>
            <a:off x="609600" y="694266"/>
            <a:ext cx="7992533" cy="5266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2517" y="340323"/>
            <a:ext cx="987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25X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0267" y="6112933"/>
            <a:ext cx="3460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Raspberry seed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76810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spberry fresh seed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3" name="Picture 2" descr="Raspberry fresh testa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5"/>
          <a:stretch/>
        </p:blipFill>
        <p:spPr>
          <a:xfrm rot="5400000">
            <a:off x="3469217" y="1183216"/>
            <a:ext cx="6858000" cy="4491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6667" y="135466"/>
            <a:ext cx="495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A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01733" y="135466"/>
            <a:ext cx="472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679951" y="0"/>
            <a:ext cx="0" cy="685800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01733" y="6112933"/>
            <a:ext cx="3460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Raspberry seed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54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spberry dried seed 15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4" name="Picture 3" descr="Raspberry dried testa15b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/>
          <a:stretch/>
        </p:blipFill>
        <p:spPr>
          <a:xfrm rot="5400000">
            <a:off x="3441692" y="1155692"/>
            <a:ext cx="6858000" cy="4546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6667" y="135466"/>
            <a:ext cx="495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A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8667" y="135466"/>
            <a:ext cx="472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646085" y="0"/>
            <a:ext cx="0" cy="685800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01733" y="6112933"/>
            <a:ext cx="3460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Raspberry seed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46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</Words>
  <Application>Microsoft Macintosh PowerPoint</Application>
  <PresentationFormat>On-screen Show (4:3)</PresentationFormat>
  <Paragraphs>27</Paragraphs>
  <Slides>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O. Norris</dc:creator>
  <cp:lastModifiedBy>David O. Norris</cp:lastModifiedBy>
  <cp:revision>1</cp:revision>
  <dcterms:created xsi:type="dcterms:W3CDTF">2016-02-06T22:45:09Z</dcterms:created>
  <dcterms:modified xsi:type="dcterms:W3CDTF">2016-02-06T22:45:51Z</dcterms:modified>
</cp:coreProperties>
</file>